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7" r:id="rId2"/>
    <p:sldId id="269" r:id="rId3"/>
    <p:sldId id="491" r:id="rId4"/>
    <p:sldId id="488" r:id="rId5"/>
    <p:sldId id="502" r:id="rId6"/>
    <p:sldId id="505" r:id="rId7"/>
    <p:sldId id="506" r:id="rId8"/>
    <p:sldId id="499" r:id="rId9"/>
    <p:sldId id="492" r:id="rId10"/>
    <p:sldId id="503" r:id="rId11"/>
    <p:sldId id="504" r:id="rId12"/>
    <p:sldId id="493" r:id="rId13"/>
    <p:sldId id="494" r:id="rId14"/>
    <p:sldId id="495" r:id="rId15"/>
    <p:sldId id="497" r:id="rId16"/>
    <p:sldId id="500" r:id="rId17"/>
    <p:sldId id="501" r:id="rId18"/>
    <p:sldId id="498" r:id="rId19"/>
    <p:sldId id="508" r:id="rId20"/>
    <p:sldId id="507" r:id="rId21"/>
    <p:sldId id="510" r:id="rId22"/>
    <p:sldId id="509" r:id="rId23"/>
    <p:sldId id="511" r:id="rId24"/>
    <p:sldId id="512" r:id="rId25"/>
    <p:sldId id="513" r:id="rId26"/>
    <p:sldId id="514" r:id="rId27"/>
    <p:sldId id="496" r:id="rId28"/>
    <p:sldId id="489" r:id="rId29"/>
    <p:sldId id="368" r:id="rId30"/>
    <p:sldId id="478" r:id="rId31"/>
    <p:sldId id="367" r:id="rId32"/>
    <p:sldId id="370" r:id="rId33"/>
    <p:sldId id="371" r:id="rId34"/>
    <p:sldId id="482" r:id="rId35"/>
    <p:sldId id="479" r:id="rId36"/>
    <p:sldId id="372" r:id="rId37"/>
    <p:sldId id="369" r:id="rId38"/>
    <p:sldId id="373" r:id="rId39"/>
    <p:sldId id="374" r:id="rId40"/>
    <p:sldId id="375" r:id="rId41"/>
    <p:sldId id="376" r:id="rId42"/>
    <p:sldId id="377" r:id="rId43"/>
    <p:sldId id="378" r:id="rId44"/>
    <p:sldId id="322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755"/>
  </p:normalViewPr>
  <p:slideViewPr>
    <p:cSldViewPr snapToGrid="0" snapToObjects="1">
      <p:cViewPr>
        <p:scale>
          <a:sx n="97" d="100"/>
          <a:sy n="97" d="100"/>
        </p:scale>
        <p:origin x="16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habr.com/ru/articles/539312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github.com/LAION-AI/CLIP_benchmar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92445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892824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06" y="3938557"/>
            <a:ext cx="4357276" cy="25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526306" y="5981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rgbClr val="1F2328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217597" y="6477800"/>
            <a:ext cx="6311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CLIP – </a:t>
            </a:r>
            <a:r>
              <a:rPr lang="ru-RU" sz="2000" b="1" dirty="0">
                <a:solidFill>
                  <a:schemeClr val="bg1"/>
                </a:solidFill>
              </a:rPr>
              <a:t>одна из </a:t>
            </a:r>
            <a:r>
              <a:rPr lang="en-US" sz="2000" b="1" dirty="0">
                <a:solidFill>
                  <a:schemeClr val="bg1"/>
                </a:solidFill>
              </a:rPr>
              <a:t>baseline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foundation models</a:t>
            </a:r>
            <a:r>
              <a:rPr lang="ru-RU" sz="2000" b="1" dirty="0">
                <a:solidFill>
                  <a:schemeClr val="bg1"/>
                </a:solidFill>
              </a:rPr>
              <a:t> до сегодняшнего дня.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По сути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 – это подход к обучению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Существуют открытые проекты на основе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, но основная проблема – обучение на очень большом </a:t>
            </a:r>
            <a:r>
              <a:rPr lang="ru-RU" sz="2000" b="1" dirty="0" err="1">
                <a:solidFill>
                  <a:schemeClr val="bg1"/>
                </a:solidFill>
              </a:rPr>
              <a:t>батче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Модификации под </a:t>
            </a:r>
            <a:r>
              <a:rPr lang="ru-RU" sz="2000" b="1" dirty="0" err="1">
                <a:solidFill>
                  <a:schemeClr val="bg1"/>
                </a:solidFill>
              </a:rPr>
              <a:t>бекбоны</a:t>
            </a:r>
            <a:r>
              <a:rPr lang="ru-RU" sz="2000" b="1" dirty="0">
                <a:solidFill>
                  <a:schemeClr val="bg1"/>
                </a:solidFill>
              </a:rPr>
              <a:t>, например </a:t>
            </a:r>
            <a:r>
              <a:rPr lang="en-US" sz="2000" b="1" dirty="0">
                <a:solidFill>
                  <a:schemeClr val="bg1"/>
                </a:solidFill>
              </a:rPr>
              <a:t>BCLIP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 err="1">
                <a:solidFill>
                  <a:schemeClr val="bg1"/>
                </a:solidFill>
              </a:rPr>
              <a:t>Модификции</a:t>
            </a:r>
            <a:r>
              <a:rPr lang="ru-RU" sz="2000" b="1" dirty="0">
                <a:solidFill>
                  <a:schemeClr val="bg1"/>
                </a:solidFill>
              </a:rPr>
              <a:t> под домены: </a:t>
            </a:r>
            <a:r>
              <a:rPr lang="en-US" sz="2000" b="1" dirty="0" err="1">
                <a:solidFill>
                  <a:schemeClr val="bg1"/>
                </a:solidFill>
              </a:rPr>
              <a:t>MedCLIP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StreetCLIP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>
                <a:solidFill>
                  <a:schemeClr val="bg1"/>
                </a:solidFill>
              </a:rPr>
              <a:t>и </a:t>
            </a:r>
            <a:r>
              <a:rPr lang="ru-RU" sz="2000" b="1" dirty="0" err="1">
                <a:solidFill>
                  <a:schemeClr val="bg1"/>
                </a:solidFill>
              </a:rPr>
              <a:t>тд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000" b="1" dirty="0" err="1">
                <a:solidFill>
                  <a:schemeClr val="bg1"/>
                </a:solidFill>
              </a:rPr>
              <a:t>CLIPseg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DiffusionCLIP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000" b="1" dirty="0" err="1">
                <a:solidFill>
                  <a:schemeClr val="bg1"/>
                </a:solidFill>
              </a:rPr>
              <a:t>SigLIP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</a:p>
          <a:p>
            <a:r>
              <a:rPr lang="ru-RU" sz="2000" b="1" dirty="0" err="1">
                <a:solidFill>
                  <a:schemeClr val="bg1"/>
                </a:solidFill>
              </a:rPr>
              <a:t>Улучшенние</a:t>
            </a:r>
            <a:r>
              <a:rPr lang="ru-RU" sz="2000" b="1" dirty="0">
                <a:solidFill>
                  <a:schemeClr val="bg1"/>
                </a:solidFill>
              </a:rPr>
              <a:t> работы с мелкими деталями </a:t>
            </a:r>
            <a:r>
              <a:rPr lang="en-US" sz="2000" b="1" dirty="0">
                <a:solidFill>
                  <a:schemeClr val="bg1"/>
                </a:solidFill>
              </a:rPr>
              <a:t>SigLIPv2</a:t>
            </a:r>
            <a:r>
              <a:rPr lang="ru-RU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MaskAE</a:t>
            </a:r>
            <a:r>
              <a:rPr lang="en-US" sz="2000" b="1" dirty="0">
                <a:solidFill>
                  <a:schemeClr val="bg1"/>
                </a:solidFill>
              </a:rPr>
              <a:t>, Self-Distil</a:t>
            </a:r>
            <a:r>
              <a:rPr lang="ru-RU" sz="2000" b="1" dirty="0">
                <a:solidFill>
                  <a:schemeClr val="bg1"/>
                </a:solidFill>
              </a:rPr>
              <a:t>, фича в каждом патче)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Модель </a:t>
            </a:r>
            <a:r>
              <a:rPr lang="en" sz="2400" dirty="0" err="1">
                <a:solidFill>
                  <a:schemeClr val="bg1"/>
                </a:solidFill>
              </a:rPr>
              <a:t>CoCa</a:t>
            </a:r>
            <a:r>
              <a:rPr lang="ru-RU" sz="2400" dirty="0">
                <a:solidFill>
                  <a:schemeClr val="bg1"/>
                </a:solidFill>
              </a:rPr>
              <a:t> показывает наивысшую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 точность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</a:rPr>
              <a:t>Модель </a:t>
            </a:r>
            <a:r>
              <a:rPr lang="en-US" sz="1800" b="1" dirty="0" err="1">
                <a:solidFill>
                  <a:schemeClr val="bg1"/>
                </a:solidFill>
              </a:rPr>
              <a:t>GroundDINO</a:t>
            </a:r>
            <a:r>
              <a:rPr lang="ru-RU" sz="1800" b="1" dirty="0">
                <a:solidFill>
                  <a:schemeClr val="bg1"/>
                </a:solidFill>
              </a:rPr>
              <a:t> позволяет хорошо </a:t>
            </a:r>
            <a:r>
              <a:rPr lang="ru-RU" sz="1800" b="1" dirty="0" err="1">
                <a:solidFill>
                  <a:schemeClr val="bg1"/>
                </a:solidFill>
              </a:rPr>
              <a:t>детектить</a:t>
            </a:r>
            <a:r>
              <a:rPr lang="ru-RU" sz="1800" b="1" dirty="0">
                <a:solidFill>
                  <a:schemeClr val="bg1"/>
                </a:solidFill>
              </a:rPr>
              <a:t> объекты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096" y="4548754"/>
            <a:ext cx="4591276" cy="22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 основе модели полезное свойство для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самообучении содержат явную информацию о семантической сегментации объекта (его границах)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выученные с помощью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— очень хорошие входные признаки для </a:t>
            </a:r>
            <a:r>
              <a:rPr lang="en" sz="2400" dirty="0">
                <a:solidFill>
                  <a:schemeClr val="bg1"/>
                </a:solidFill>
              </a:rPr>
              <a:t>KNN </a:t>
            </a:r>
            <a:r>
              <a:rPr lang="ru-RU" sz="2400" dirty="0">
                <a:solidFill>
                  <a:schemeClr val="bg1"/>
                </a:solidFill>
              </a:rPr>
              <a:t>классификатора. Он достигает 78.3 % точности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  <a:r>
              <a:rPr lang="ru-RU" sz="2400" dirty="0">
                <a:solidFill>
                  <a:schemeClr val="bg1"/>
                </a:solidFill>
              </a:rPr>
              <a:t>без дополнительного дообучения.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этом в отличии от б-</a:t>
            </a:r>
            <a:r>
              <a:rPr lang="ru-RU" sz="2400" dirty="0" err="1">
                <a:solidFill>
                  <a:schemeClr val="bg1"/>
                </a:solidFill>
              </a:rPr>
              <a:t>ва</a:t>
            </a:r>
            <a:r>
              <a:rPr lang="ru-RU" sz="2400" dirty="0">
                <a:solidFill>
                  <a:schemeClr val="bg1"/>
                </a:solidFill>
              </a:rPr>
              <a:t> базисных моделей тут вообще не требуется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3FCD1-17F5-C322-9FE0-D44E28A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5816199" y="3665093"/>
            <a:ext cx="2089310" cy="2792325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0" y="3997789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232043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cv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dino-self-distilation-with-no-labels</a:t>
            </a:r>
            <a:r>
              <a:rPr lang="ru-RU" sz="1200" dirty="0">
                <a:solidFill>
                  <a:schemeClr val="bg1"/>
                </a:solidFill>
              </a:rPr>
              <a:t>/?</a:t>
            </a:r>
            <a:r>
              <a:rPr lang="ru-RU" sz="1200" dirty="0" err="1">
                <a:solidFill>
                  <a:schemeClr val="bg1"/>
                </a:solidFill>
              </a:rPr>
              <a:t>ysclid</a:t>
            </a:r>
            <a:r>
              <a:rPr lang="ru-RU" sz="1200" dirty="0">
                <a:solidFill>
                  <a:schemeClr val="bg1"/>
                </a:solidFill>
              </a:rPr>
              <a:t>=micx9x33wy491219292</a:t>
            </a:r>
          </a:p>
        </p:txBody>
      </p:sp>
    </p:spTree>
    <p:extLst>
      <p:ext uri="{BB962C8B-B14F-4D97-AF65-F5344CB8AC3E}">
        <p14:creationId xmlns:p14="http://schemas.microsoft.com/office/powerpoint/2010/main" val="83065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загрубление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патчами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teletype.in</a:t>
            </a:r>
            <a:r>
              <a:rPr lang="ru-RU" sz="1200" dirty="0">
                <a:solidFill>
                  <a:schemeClr val="bg1"/>
                </a:solidFill>
              </a:rPr>
              <a:t>/@</a:t>
            </a:r>
            <a:r>
              <a:rPr lang="ru-RU" sz="1200" dirty="0" err="1">
                <a:solidFill>
                  <a:schemeClr val="bg1"/>
                </a:solidFill>
              </a:rPr>
              <a:t>atmyre</a:t>
            </a:r>
            <a:r>
              <a:rPr lang="ru-RU" sz="1200" dirty="0">
                <a:solidFill>
                  <a:schemeClr val="bg1"/>
                </a:solidFill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301939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4" y="4502769"/>
            <a:ext cx="9144000" cy="20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38" y="3659782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96" y="402194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2</a:t>
            </a:r>
            <a:r>
              <a:rPr lang="en" dirty="0">
                <a:solidFill>
                  <a:schemeClr val="bg1"/>
                </a:solidFill>
              </a:rPr>
              <a:t> — </a:t>
            </a:r>
            <a:r>
              <a:rPr lang="ru-RU" dirty="0">
                <a:solidFill>
                  <a:schemeClr val="bg1"/>
                </a:solidFill>
              </a:rPr>
              <a:t>обобщение архитектуры </a:t>
            </a:r>
            <a:r>
              <a:rPr lang="en" dirty="0">
                <a:solidFill>
                  <a:schemeClr val="bg1"/>
                </a:solidFill>
              </a:rPr>
              <a:t>SAM, </a:t>
            </a:r>
            <a:r>
              <a:rPr lang="ru-RU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dirty="0" err="1">
                <a:solidFill>
                  <a:schemeClr val="bg1"/>
                </a:solidFill>
              </a:rPr>
              <a:t>промпты</a:t>
            </a:r>
            <a:r>
              <a:rPr lang="ru-RU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717112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2</a:t>
            </a:r>
            <a:r>
              <a:rPr lang="en" dirty="0">
                <a:solidFill>
                  <a:schemeClr val="bg1"/>
                </a:solidFill>
              </a:rPr>
              <a:t> — </a:t>
            </a:r>
            <a:r>
              <a:rPr lang="ru-RU" dirty="0">
                <a:solidFill>
                  <a:schemeClr val="bg1"/>
                </a:solidFill>
              </a:rPr>
              <a:t>обобщение архитектуры </a:t>
            </a:r>
            <a:r>
              <a:rPr lang="en" dirty="0">
                <a:solidFill>
                  <a:schemeClr val="bg1"/>
                </a:solidFill>
              </a:rPr>
              <a:t>SAM, </a:t>
            </a:r>
            <a:r>
              <a:rPr lang="ru-RU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dirty="0" err="1">
                <a:solidFill>
                  <a:schemeClr val="bg1"/>
                </a:solidFill>
              </a:rPr>
              <a:t>промпты</a:t>
            </a:r>
            <a:r>
              <a:rPr lang="ru-RU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26" y="3842236"/>
            <a:ext cx="8237588" cy="248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7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92500" lnSpcReduction="20000"/>
          </a:bodyPr>
          <a:lstStyle/>
          <a:p>
            <a:r>
              <a:rPr lang="en" b="1" dirty="0"/>
              <a:t>Visual-Language Model (VLM)</a:t>
            </a:r>
            <a:r>
              <a:rPr lang="en" dirty="0"/>
              <a:t> </a:t>
            </a:r>
            <a:r>
              <a:rPr lang="ru-RU" dirty="0"/>
              <a:t>объединяет зрение и язык, позволяя моделям не просто «видеть», но и понимать, что они видят.</a:t>
            </a:r>
          </a:p>
          <a:p>
            <a:r>
              <a:rPr lang="ru-RU" dirty="0"/>
              <a:t>Обычно такая система состоит из визуального энкодера (например, </a:t>
            </a:r>
            <a:r>
              <a:rPr lang="en" dirty="0" err="1"/>
              <a:t>ViT</a:t>
            </a:r>
            <a:r>
              <a:rPr lang="en" dirty="0"/>
              <a:t>, CLIP </a:t>
            </a:r>
            <a:r>
              <a:rPr lang="ru-RU" dirty="0"/>
              <a:t>или свёрточной сети) и языковой модели (</a:t>
            </a:r>
            <a:r>
              <a:rPr lang="en" dirty="0"/>
              <a:t>LLM), </a:t>
            </a:r>
            <a:r>
              <a:rPr lang="ru-RU" dirty="0"/>
              <a:t>как на рисунке 3. Они связываются модулем-адаптером, который выравнивает визуальные и текстовые представления в общем пространстве </a:t>
            </a:r>
            <a:r>
              <a:rPr lang="ru-RU" dirty="0" err="1"/>
              <a:t>эмбеддингов</a:t>
            </a:r>
            <a:r>
              <a:rPr lang="ru-RU" dirty="0"/>
              <a:t>.</a:t>
            </a:r>
          </a:p>
          <a:p>
            <a:r>
              <a:rPr lang="ru-RU" dirty="0"/>
              <a:t>Благодаря этому выравниванию </a:t>
            </a:r>
            <a:r>
              <a:rPr lang="en" dirty="0"/>
              <a:t>VLM </a:t>
            </a:r>
            <a:r>
              <a:rPr lang="ru-RU" dirty="0"/>
              <a:t>способна распознавать объекты, описывать сцены, отвечать на вопросы, проводить рассуждения о контексте изображения и связывать визуальные наблюдения с языковыми концептами. Последнее означает, что модель понимает соответствие определённого визуального образа (например, картинки красного велосипеда около здания) конкретной языковой фразе («красный велосипед возле здания»). То есть набор пикселей → «велосипед», «красный», «недалеко от дома».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3943669"/>
            <a:ext cx="5102087" cy="2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b="1" dirty="0"/>
              <a:t>Vision-Language-Action (VLA)</a:t>
            </a:r>
            <a:r>
              <a:rPr lang="en" dirty="0"/>
              <a:t> </a:t>
            </a:r>
            <a:r>
              <a:rPr lang="ru-RU" dirty="0"/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dirty="0"/>
              <a:t>VLA </a:t>
            </a:r>
            <a:r>
              <a:rPr lang="ru-RU" dirty="0"/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b="1" dirty="0"/>
              <a:t>неструктурированных и динамичных средах</a:t>
            </a:r>
            <a:r>
              <a:rPr lang="ru-RU" dirty="0"/>
              <a:t> — например, на кухне, в мастерской или складе.</a:t>
            </a:r>
          </a:p>
          <a:p>
            <a:r>
              <a:rPr lang="ru-RU" dirty="0"/>
              <a:t>На рисунке 4 показана типичная архитектура </a:t>
            </a:r>
            <a:r>
              <a:rPr lang="en" dirty="0"/>
              <a:t>VLA, </a:t>
            </a:r>
            <a:r>
              <a:rPr lang="ru-RU" dirty="0"/>
              <a:t>включающая четыре основных компонента: </a:t>
            </a:r>
            <a:r>
              <a:rPr lang="ru-RU" b="1" dirty="0"/>
              <a:t>визуальный энкодер,</a:t>
            </a:r>
            <a:r>
              <a:rPr lang="ru-RU" dirty="0"/>
              <a:t> </a:t>
            </a:r>
            <a:r>
              <a:rPr lang="ru-RU" b="1" dirty="0"/>
              <a:t>языковую модель,</a:t>
            </a:r>
            <a:r>
              <a:rPr lang="ru-RU" dirty="0"/>
              <a:t> </a:t>
            </a:r>
            <a:r>
              <a:rPr lang="ru-RU" b="1" dirty="0"/>
              <a:t>энкодер состояния робота</a:t>
            </a:r>
            <a:r>
              <a:rPr lang="ru-RU" dirty="0"/>
              <a:t>, </a:t>
            </a:r>
            <a:r>
              <a:rPr lang="ru-RU" b="1" dirty="0"/>
              <a:t>декодер действий</a:t>
            </a:r>
            <a:r>
              <a:rPr lang="ru-RU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F76E208-06CB-46DC-F7E6-571859FC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3943669"/>
            <a:ext cx="5102087" cy="2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B15643C5-ED1A-0C00-28E9-AF53279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2" y="3568769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C15761F-D976-4514-6F40-F2FF4A36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32" y="3654227"/>
            <a:ext cx="5548267" cy="22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65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60" y="1139526"/>
            <a:ext cx="11755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- это модель</a:t>
            </a:r>
          </a:p>
          <a:p>
            <a:pPr algn="ctr"/>
            <a:r>
              <a:rPr lang="en" sz="3200" dirty="0">
                <a:solidFill>
                  <a:schemeClr val="bg1"/>
                </a:solidFill>
              </a:rPr>
              <a:t>large X model (</a:t>
            </a:r>
            <a:r>
              <a:rPr lang="en" sz="3200" dirty="0" err="1">
                <a:solidFill>
                  <a:schemeClr val="bg1"/>
                </a:solidFill>
              </a:rPr>
              <a:t>LxM</a:t>
            </a:r>
            <a:r>
              <a:rPr lang="en" sz="3200" dirty="0">
                <a:solidFill>
                  <a:schemeClr val="bg1"/>
                </a:solidFill>
              </a:rPr>
              <a:t>)  </a:t>
            </a:r>
            <a:r>
              <a:rPr lang="ru-RU" sz="3200" dirty="0" err="1">
                <a:solidFill>
                  <a:schemeClr val="bg1"/>
                </a:solidFill>
              </a:rPr>
              <a:t>предобученная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на огромных наборах данных. Как правило </a:t>
            </a:r>
            <a:r>
              <a:rPr lang="ru-RU" sz="3200" dirty="0" err="1">
                <a:solidFill>
                  <a:schemeClr val="bg1"/>
                </a:solidFill>
              </a:rPr>
              <a:t>предобучение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self-supervision at scale</a:t>
            </a:r>
            <a:r>
              <a:rPr lang="ru-RU" sz="3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. </a:t>
            </a:r>
            <a:endParaRPr lang="en-US" sz="3200" b="0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 (например </a:t>
            </a:r>
            <a:r>
              <a:rPr lang="en-US" sz="3200" dirty="0">
                <a:solidFill>
                  <a:schemeClr val="bg1"/>
                </a:solidFill>
              </a:rPr>
              <a:t>image-text)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37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neerc.ifmo.ru</a:t>
            </a:r>
            <a:r>
              <a:rPr lang="en" dirty="0">
                <a:solidFill>
                  <a:schemeClr val="bg1"/>
                </a:solidFill>
              </a:rPr>
              <a:t>/wiki/</a:t>
            </a:r>
            <a:r>
              <a:rPr lang="en" dirty="0" err="1">
                <a:solidFill>
                  <a:schemeClr val="bg1"/>
                </a:solidFill>
              </a:rPr>
              <a:t>index.php?title</a:t>
            </a:r>
            <a:r>
              <a:rPr lang="ru-RU" dirty="0">
                <a:solidFill>
                  <a:schemeClr val="bg1"/>
                </a:solidFill>
              </a:rPr>
              <a:t>=</a:t>
            </a:r>
            <a:r>
              <a:rPr lang="ru-RU" dirty="0" err="1">
                <a:solidFill>
                  <a:schemeClr val="bg1"/>
                </a:solidFill>
              </a:rPr>
              <a:t>Порождающие_модели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7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 модели, </a:t>
            </a:r>
            <a:r>
              <a:rPr lang="ru-RU" sz="2400" dirty="0" err="1">
                <a:solidFill>
                  <a:schemeClr val="bg1"/>
                </a:solidFill>
              </a:rPr>
              <a:t>предобученной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en" sz="2400" dirty="0" err="1">
                <a:solidFill>
                  <a:schemeClr val="bg1"/>
                </a:solidFill>
              </a:rPr>
              <a:t>ImageNet’e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оказываются </a:t>
            </a:r>
            <a:r>
              <a:rPr lang="ru-RU" sz="2400" dirty="0" err="1">
                <a:solidFill>
                  <a:schemeClr val="bg1"/>
                </a:solidFill>
              </a:rPr>
              <a:t>субоптимальными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Классы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 что разметка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 err="1">
                <a:solidFill>
                  <a:schemeClr val="bg1"/>
                </a:solidFill>
              </a:rPr>
              <a:t>предобучение</a:t>
            </a:r>
            <a:r>
              <a:rPr lang="ru-RU" sz="2400" dirty="0">
                <a:solidFill>
                  <a:schemeClr val="bg1"/>
                </a:solidFill>
              </a:rPr>
              <a:t> позволяет достичь более высоких показателей на известных датасетах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SSL encoder + </a:t>
            </a:r>
            <a:r>
              <a:rPr lang="ru-RU" sz="2400" dirty="0">
                <a:solidFill>
                  <a:schemeClr val="bg1"/>
                </a:solidFill>
              </a:rPr>
              <a:t>простая модель (часто </a:t>
            </a:r>
            <a:r>
              <a:rPr lang="en-US" sz="2400" dirty="0" err="1">
                <a:solidFill>
                  <a:schemeClr val="bg1"/>
                </a:solidFill>
              </a:rPr>
              <a:t>knn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 – хороший классификатор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dirty="0">
                <a:solidFill>
                  <a:schemeClr val="bg1"/>
                </a:solidFill>
              </a:rPr>
              <a:t> SSL</a:t>
            </a:r>
            <a:r>
              <a:rPr lang="ru-RU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1"/>
                </a:solidFill>
              </a:rPr>
              <a:t>Цель </a:t>
            </a:r>
            <a:r>
              <a:rPr lang="en-US" sz="2600" dirty="0">
                <a:solidFill>
                  <a:schemeClr val="bg1"/>
                </a:solidFill>
              </a:rPr>
              <a:t>SSL – </a:t>
            </a:r>
            <a:r>
              <a:rPr lang="ru-RU" sz="26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6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6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600" dirty="0">
                <a:solidFill>
                  <a:schemeClr val="bg1"/>
                </a:solidFill>
              </a:rPr>
              <a:t>downstream” </a:t>
            </a:r>
            <a:r>
              <a:rPr lang="ru-RU" sz="26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600" dirty="0">
                <a:solidFill>
                  <a:schemeClr val="bg1"/>
                </a:solidFill>
              </a:rPr>
              <a:t>CV — </a:t>
            </a:r>
            <a:r>
              <a:rPr lang="ru-RU" sz="26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600" dirty="0">
                <a:solidFill>
                  <a:schemeClr val="bg1"/>
                </a:solidFill>
              </a:rPr>
              <a:t>Могу быть виды </a:t>
            </a:r>
            <a:r>
              <a:rPr lang="en-US" sz="2600" dirty="0">
                <a:solidFill>
                  <a:schemeClr val="bg1"/>
                </a:solidFill>
              </a:rPr>
              <a:t>SSL </a:t>
            </a:r>
            <a:r>
              <a:rPr lang="ru-RU" sz="26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С использованием генеративных сетей в качестве </a:t>
            </a:r>
            <a:r>
              <a:rPr lang="ru-RU" sz="2600" dirty="0" err="1">
                <a:solidFill>
                  <a:schemeClr val="bg1"/>
                </a:solidFill>
              </a:rPr>
              <a:t>предобученных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SSL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Применения </a:t>
            </a:r>
            <a:r>
              <a:rPr lang="en-US" sz="2400" dirty="0">
                <a:solidFill>
                  <a:schemeClr val="bg1"/>
                </a:solidFill>
              </a:rPr>
              <a:t>SSL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3390105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2418834"/>
            <a:ext cx="41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14" y="3342164"/>
            <a:ext cx="3688953" cy="18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808274" y="2357279"/>
            <a:ext cx="3188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19" y="3390104"/>
            <a:ext cx="3448754" cy="17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96517" y="2321922"/>
            <a:ext cx="41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3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https://uvadlc-notebooks.readthedocs.io/en/latest/tutorial_notebooks/tutorial17/SimCLR.html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https://habr.com/ru/articles/704716/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Это ключевой подход в создании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foundation models (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базовых моделей) для компьютерного зрения — таких как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CLIP, DINO, </a:t>
            </a:r>
            <a:r>
              <a:rPr lang="en" b="0" i="0" dirty="0" err="1">
                <a:solidFill>
                  <a:schemeClr val="bg1"/>
                </a:solidFill>
                <a:effectLst/>
                <a:latin typeface="system-ui"/>
              </a:rPr>
              <a:t>SimCLR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, MoCo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54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3942</Words>
  <Application>Microsoft Macintosh PowerPoint</Application>
  <PresentationFormat>Широкоэкранный</PresentationFormat>
  <Paragraphs>326</Paragraphs>
  <Slides>44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Cambria Math</vt:lpstr>
      <vt:lpstr>PetersburgC-Identity-H</vt:lpstr>
      <vt:lpstr>system-ui</vt:lpstr>
      <vt:lpstr>Тема Office</vt:lpstr>
      <vt:lpstr>Презентация PowerPoint</vt:lpstr>
      <vt:lpstr>Ограничения supervised models</vt:lpstr>
      <vt:lpstr>Базисная модель (foundation model, FM)</vt:lpstr>
      <vt:lpstr>FM – это Генеративные модели</vt:lpstr>
      <vt:lpstr>self-supervision learning (SSL) at scale</vt:lpstr>
      <vt:lpstr>self-supervision learning (SSL) at scale</vt:lpstr>
      <vt:lpstr>self-supervision learning (SSL) at scale</vt:lpstr>
      <vt:lpstr>Виды SSL at scale</vt:lpstr>
      <vt:lpstr>self-supervision at scale</vt:lpstr>
      <vt:lpstr>Виды SSL at scale</vt:lpstr>
      <vt:lpstr>Виды SSL at scale</vt:lpstr>
      <vt:lpstr>Self-supervision at scale CLIP</vt:lpstr>
      <vt:lpstr>self-supervision at scale CLIP</vt:lpstr>
      <vt:lpstr>self-supervision at scale CLIP</vt:lpstr>
      <vt:lpstr>CLIP-like модели</vt:lpstr>
      <vt:lpstr>DINO (self-Distillation with no labels)</vt:lpstr>
      <vt:lpstr>DINO</vt:lpstr>
      <vt:lpstr>Segment Anything Models</vt:lpstr>
      <vt:lpstr>Segment Anything Models</vt:lpstr>
      <vt:lpstr>Segment Anything Models V2</vt:lpstr>
      <vt:lpstr>Segment Anything Models V3</vt:lpstr>
      <vt:lpstr>VLM</vt:lpstr>
      <vt:lpstr>VLM</vt:lpstr>
      <vt:lpstr>VLM</vt:lpstr>
      <vt:lpstr>VLM</vt:lpstr>
      <vt:lpstr>VLA  </vt:lpstr>
      <vt:lpstr>self-supervision at scale SigCLIP</vt:lpstr>
      <vt:lpstr>Порождающие сети</vt:lpstr>
      <vt:lpstr>Порождающие сети</vt:lpstr>
      <vt:lpstr>Использование порождающих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39</cp:revision>
  <dcterms:created xsi:type="dcterms:W3CDTF">2021-12-17T14:10:12Z</dcterms:created>
  <dcterms:modified xsi:type="dcterms:W3CDTF">2025-11-24T14:58:26Z</dcterms:modified>
</cp:coreProperties>
</file>